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vallon Alt" charset="1" panose="00000000000000000000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Bernoru SemiCondensed" charset="1" panose="00000A06000000000000"/>
      <p:regular r:id="rId18"/>
    </p:embeddedFont>
    <p:embeddedFont>
      <p:font typeface="Open Sans Bold Italics" charset="1" panose="020B0806030504020204"/>
      <p:regular r:id="rId19"/>
    </p:embeddedFont>
    <p:embeddedFont>
      <p:font typeface="Poppins" charset="1" panose="00000500000000000000"/>
      <p:regular r:id="rId20"/>
    </p:embeddedFont>
    <p:embeddedFont>
      <p:font typeface="Agrandir Bold" charset="1" panose="00000800000000000000"/>
      <p:regular r:id="rId21"/>
    </p:embeddedFont>
    <p:embeddedFont>
      <p:font typeface="Agrandir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62309" y="0"/>
            <a:ext cx="125691" cy="15240"/>
          </a:xfrm>
          <a:custGeom>
            <a:avLst/>
            <a:gdLst/>
            <a:ahLst/>
            <a:cxnLst/>
            <a:rect r="r" b="b" t="t" l="l"/>
            <a:pathLst>
              <a:path h="15240" w="125691">
                <a:moveTo>
                  <a:pt x="0" y="0"/>
                </a:moveTo>
                <a:lnTo>
                  <a:pt x="125691" y="0"/>
                </a:lnTo>
                <a:lnTo>
                  <a:pt x="125691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518496" y="-3466286"/>
            <a:ext cx="18806496" cy="11307406"/>
          </a:xfrm>
          <a:custGeom>
            <a:avLst/>
            <a:gdLst/>
            <a:ahLst/>
            <a:cxnLst/>
            <a:rect r="r" b="b" t="t" l="l"/>
            <a:pathLst>
              <a:path h="11307406" w="18806496">
                <a:moveTo>
                  <a:pt x="0" y="0"/>
                </a:moveTo>
                <a:lnTo>
                  <a:pt x="18806496" y="0"/>
                </a:lnTo>
                <a:lnTo>
                  <a:pt x="18806496" y="11307406"/>
                </a:lnTo>
                <a:lnTo>
                  <a:pt x="0" y="11307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1052465">
            <a:off x="1328814" y="4858234"/>
            <a:ext cx="10009667" cy="162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47"/>
              </a:lnSpc>
            </a:pPr>
            <a:r>
              <a:rPr lang="en-US" sz="11006">
                <a:solidFill>
                  <a:srgbClr val="FFFFFF"/>
                </a:solidFill>
                <a:latin typeface="Avallon Alt"/>
                <a:ea typeface="Avallon Alt"/>
                <a:cs typeface="Avallon Alt"/>
                <a:sym typeface="Avallon Alt"/>
              </a:rPr>
              <a:t> &amp; Operations Analytics </a:t>
            </a:r>
          </a:p>
        </p:txBody>
      </p:sp>
      <p:sp>
        <p:nvSpPr>
          <p:cNvPr name="TextBox 7" id="7"/>
          <p:cNvSpPr txBox="true"/>
          <p:nvPr/>
        </p:nvSpPr>
        <p:spPr>
          <a:xfrm rot="-1052465">
            <a:off x="1746999" y="2600725"/>
            <a:ext cx="9179039" cy="267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61"/>
              </a:lnSpc>
            </a:pPr>
            <a:r>
              <a:rPr lang="en-US" sz="18036">
                <a:solidFill>
                  <a:srgbClr val="FFFFFF"/>
                </a:solidFill>
                <a:latin typeface="Avallon Alt"/>
                <a:ea typeface="Avallon Alt"/>
                <a:cs typeface="Avallon Alt"/>
                <a:sym typeface="Avallon Alt"/>
              </a:rPr>
              <a:t>Airline Price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030660">
            <a:off x="-3403680" y="5959428"/>
            <a:ext cx="6031615" cy="7339676"/>
          </a:xfrm>
          <a:custGeom>
            <a:avLst/>
            <a:gdLst/>
            <a:ahLst/>
            <a:cxnLst/>
            <a:rect r="r" b="b" t="t" l="l"/>
            <a:pathLst>
              <a:path h="7339676" w="6031615">
                <a:moveTo>
                  <a:pt x="0" y="0"/>
                </a:moveTo>
                <a:lnTo>
                  <a:pt x="6031614" y="0"/>
                </a:lnTo>
                <a:lnTo>
                  <a:pt x="6031614" y="7339676"/>
                </a:lnTo>
                <a:lnTo>
                  <a:pt x="0" y="7339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09937" y="1216012"/>
            <a:ext cx="1301925" cy="1282396"/>
          </a:xfrm>
          <a:custGeom>
            <a:avLst/>
            <a:gdLst/>
            <a:ahLst/>
            <a:cxnLst/>
            <a:rect r="r" b="b" t="t" l="l"/>
            <a:pathLst>
              <a:path h="1282396" w="1301925">
                <a:moveTo>
                  <a:pt x="0" y="0"/>
                </a:moveTo>
                <a:lnTo>
                  <a:pt x="1301925" y="0"/>
                </a:lnTo>
                <a:lnTo>
                  <a:pt x="1301925" y="1282396"/>
                </a:lnTo>
                <a:lnTo>
                  <a:pt x="0" y="12823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66875" y="2035683"/>
            <a:ext cx="16230600" cy="7222617"/>
          </a:xfrm>
          <a:custGeom>
            <a:avLst/>
            <a:gdLst/>
            <a:ahLst/>
            <a:cxnLst/>
            <a:rect r="r" b="b" t="t" l="l"/>
            <a:pathLst>
              <a:path h="7222617" w="16230600">
                <a:moveTo>
                  <a:pt x="0" y="0"/>
                </a:moveTo>
                <a:lnTo>
                  <a:pt x="16230600" y="0"/>
                </a:lnTo>
                <a:lnTo>
                  <a:pt x="16230600" y="7222617"/>
                </a:lnTo>
                <a:lnTo>
                  <a:pt x="0" y="72226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6797" y="2998036"/>
            <a:ext cx="3571727" cy="3130132"/>
          </a:xfrm>
          <a:custGeom>
            <a:avLst/>
            <a:gdLst/>
            <a:ahLst/>
            <a:cxnLst/>
            <a:rect r="r" b="b" t="t" l="l"/>
            <a:pathLst>
              <a:path h="3130132" w="3571727">
                <a:moveTo>
                  <a:pt x="0" y="0"/>
                </a:moveTo>
                <a:lnTo>
                  <a:pt x="3571727" y="0"/>
                </a:lnTo>
                <a:lnTo>
                  <a:pt x="3571727" y="3130132"/>
                </a:lnTo>
                <a:lnTo>
                  <a:pt x="0" y="3130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886746" y="5399342"/>
            <a:ext cx="8967447" cy="4075705"/>
            <a:chOff x="0" y="0"/>
            <a:chExt cx="7620000" cy="34632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4"/>
              <a:stretch>
                <a:fillRect l="0" t="-42643" r="0" b="-4264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BFDEE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97C4DD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272810" y="92367"/>
            <a:ext cx="6315794" cy="6772970"/>
          </a:xfrm>
          <a:custGeom>
            <a:avLst/>
            <a:gdLst/>
            <a:ahLst/>
            <a:cxnLst/>
            <a:rect r="r" b="b" t="t" l="l"/>
            <a:pathLst>
              <a:path h="6772970" w="6315794">
                <a:moveTo>
                  <a:pt x="0" y="0"/>
                </a:moveTo>
                <a:lnTo>
                  <a:pt x="6315794" y="0"/>
                </a:lnTo>
                <a:lnTo>
                  <a:pt x="6315794" y="6772970"/>
                </a:lnTo>
                <a:lnTo>
                  <a:pt x="0" y="6772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08524" y="2010965"/>
            <a:ext cx="5717369" cy="409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This project focuses on </a:t>
            </a:r>
            <a:r>
              <a:rPr lang="en-US" sz="2940" b="true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analyzing airline flight data</a:t>
            </a:r>
            <a:r>
              <a:rPr lang="en-US" sz="294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to uncover key insights related to </a:t>
            </a:r>
            <a:r>
              <a:rPr lang="en-US" sz="2940" b="true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ticket pricing, airline competition, flight convenience, refund policies, and value-for-money metrics.</a:t>
            </a:r>
          </a:p>
          <a:p>
            <a:pPr algn="l">
              <a:lnSpc>
                <a:spcPts val="4116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true" flipV="false" rot="751611">
            <a:off x="11213626" y="2739202"/>
            <a:ext cx="6315794" cy="6772970"/>
          </a:xfrm>
          <a:custGeom>
            <a:avLst/>
            <a:gdLst/>
            <a:ahLst/>
            <a:cxnLst/>
            <a:rect r="r" b="b" t="t" l="l"/>
            <a:pathLst>
              <a:path h="6772970" w="6315794">
                <a:moveTo>
                  <a:pt x="6315795" y="0"/>
                </a:moveTo>
                <a:lnTo>
                  <a:pt x="0" y="0"/>
                </a:lnTo>
                <a:lnTo>
                  <a:pt x="0" y="6772970"/>
                </a:lnTo>
                <a:lnTo>
                  <a:pt x="6315795" y="6772970"/>
                </a:lnTo>
                <a:lnTo>
                  <a:pt x="631579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54092" y="92367"/>
            <a:ext cx="5203116" cy="4240540"/>
          </a:xfrm>
          <a:custGeom>
            <a:avLst/>
            <a:gdLst/>
            <a:ahLst/>
            <a:cxnLst/>
            <a:rect r="r" b="b" t="t" l="l"/>
            <a:pathLst>
              <a:path h="4240540" w="5203116">
                <a:moveTo>
                  <a:pt x="0" y="0"/>
                </a:moveTo>
                <a:lnTo>
                  <a:pt x="5203116" y="0"/>
                </a:lnTo>
                <a:lnTo>
                  <a:pt x="5203116" y="4240540"/>
                </a:lnTo>
                <a:lnTo>
                  <a:pt x="0" y="4240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59950">
            <a:off x="1128828" y="8087139"/>
            <a:ext cx="2986638" cy="1146280"/>
          </a:xfrm>
          <a:custGeom>
            <a:avLst/>
            <a:gdLst/>
            <a:ahLst/>
            <a:cxnLst/>
            <a:rect r="r" b="b" t="t" l="l"/>
            <a:pathLst>
              <a:path h="1146280" w="2986638">
                <a:moveTo>
                  <a:pt x="0" y="0"/>
                </a:moveTo>
                <a:lnTo>
                  <a:pt x="2986638" y="0"/>
                </a:lnTo>
                <a:lnTo>
                  <a:pt x="2986638" y="1146280"/>
                </a:lnTo>
                <a:lnTo>
                  <a:pt x="0" y="11462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12799" y="6377472"/>
            <a:ext cx="2575805" cy="2282807"/>
          </a:xfrm>
          <a:custGeom>
            <a:avLst/>
            <a:gdLst/>
            <a:ahLst/>
            <a:cxnLst/>
            <a:rect r="r" b="b" t="t" l="l"/>
            <a:pathLst>
              <a:path h="2282807" w="2575805">
                <a:moveTo>
                  <a:pt x="0" y="0"/>
                </a:moveTo>
                <a:lnTo>
                  <a:pt x="2575805" y="0"/>
                </a:lnTo>
                <a:lnTo>
                  <a:pt x="2575805" y="2282807"/>
                </a:lnTo>
                <a:lnTo>
                  <a:pt x="0" y="2282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9467" y="697264"/>
            <a:ext cx="4083672" cy="2916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75"/>
              </a:lnSpc>
              <a:spcBef>
                <a:spcPct val="0"/>
              </a:spcBef>
            </a:pPr>
            <a:r>
              <a:rPr lang="en-US" sz="5554">
                <a:solidFill>
                  <a:srgbClr val="00A8A6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 Project Description</a:t>
            </a:r>
          </a:p>
          <a:p>
            <a:pPr algn="l" marL="0" indent="0" lvl="0">
              <a:lnSpc>
                <a:spcPts val="777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840516">
            <a:off x="11757945" y="4368528"/>
            <a:ext cx="5226273" cy="475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true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Using Python and pandas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t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set was </a:t>
            </a:r>
            <a:r>
              <a:rPr lang="en-US" sz="2687" b="true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cleaned, preprocessed, feature-engineered, and transformed into business-driven KPIs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3763"/>
              </a:lnSpc>
            </a:pP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687" b="true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single-screen KPI dashboard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was c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re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ated 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si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mat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li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v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isu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al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ly r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present ai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li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ne m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ark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et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behav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r>
              <a:rPr lang="en-US" sz="26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37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9460" y="738325"/>
            <a:ext cx="8555098" cy="8630842"/>
            <a:chOff x="0" y="0"/>
            <a:chExt cx="2253195" cy="22731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3195" cy="2273144"/>
            </a:xfrm>
            <a:custGeom>
              <a:avLst/>
              <a:gdLst/>
              <a:ahLst/>
              <a:cxnLst/>
              <a:rect r="r" b="b" t="t" l="l"/>
              <a:pathLst>
                <a:path h="2273144" w="2253195">
                  <a:moveTo>
                    <a:pt x="46152" y="0"/>
                  </a:moveTo>
                  <a:lnTo>
                    <a:pt x="2207042" y="0"/>
                  </a:lnTo>
                  <a:cubicBezTo>
                    <a:pt x="2232532" y="0"/>
                    <a:pt x="2253195" y="20663"/>
                    <a:pt x="2253195" y="46152"/>
                  </a:cubicBezTo>
                  <a:lnTo>
                    <a:pt x="2253195" y="2226991"/>
                  </a:lnTo>
                  <a:cubicBezTo>
                    <a:pt x="2253195" y="2252481"/>
                    <a:pt x="2232532" y="2273144"/>
                    <a:pt x="2207042" y="2273144"/>
                  </a:cubicBezTo>
                  <a:lnTo>
                    <a:pt x="46152" y="2273144"/>
                  </a:lnTo>
                  <a:cubicBezTo>
                    <a:pt x="20663" y="2273144"/>
                    <a:pt x="0" y="2252481"/>
                    <a:pt x="0" y="2226991"/>
                  </a:cubicBezTo>
                  <a:lnTo>
                    <a:pt x="0" y="46152"/>
                  </a:lnTo>
                  <a:cubicBezTo>
                    <a:pt x="0" y="20663"/>
                    <a:pt x="20663" y="0"/>
                    <a:pt x="461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2CE5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53195" cy="2320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63471"/>
            <a:ext cx="6308367" cy="5795812"/>
          </a:xfrm>
          <a:custGeom>
            <a:avLst/>
            <a:gdLst/>
            <a:ahLst/>
            <a:cxnLst/>
            <a:rect r="r" b="b" t="t" l="l"/>
            <a:pathLst>
              <a:path h="5795812" w="6308367">
                <a:moveTo>
                  <a:pt x="0" y="0"/>
                </a:moveTo>
                <a:lnTo>
                  <a:pt x="6308367" y="0"/>
                </a:lnTo>
                <a:lnTo>
                  <a:pt x="6308367" y="5795813"/>
                </a:lnTo>
                <a:lnTo>
                  <a:pt x="0" y="5795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38225"/>
            <a:ext cx="5734109" cy="200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5"/>
              </a:lnSpc>
            </a:pPr>
            <a:r>
              <a:rPr lang="en-US" sz="6728">
                <a:solidFill>
                  <a:srgbClr val="00A8A6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Data Description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83225" y="1190794"/>
            <a:ext cx="7417883" cy="777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b="true" sz="230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230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irline – name of the airline</a:t>
            </a:r>
          </a:p>
          <a:p>
            <a:pPr algn="ctr">
              <a:lnSpc>
                <a:spcPts val="3227"/>
              </a:lnSpc>
              <a:spcBef>
                <a:spcPct val="0"/>
              </a:spcBef>
            </a:pPr>
          </a:p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b="true" sz="230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Source_city – departure city</a:t>
            </a:r>
          </a:p>
          <a:p>
            <a:pPr algn="ctr">
              <a:lnSpc>
                <a:spcPts val="3227"/>
              </a:lnSpc>
              <a:spcBef>
                <a:spcPct val="0"/>
              </a:spcBef>
            </a:pPr>
          </a:p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b="true" sz="230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Destination_city – arrival city</a:t>
            </a:r>
          </a:p>
          <a:p>
            <a:pPr algn="ctr">
              <a:lnSpc>
                <a:spcPts val="3227"/>
              </a:lnSpc>
              <a:spcBef>
                <a:spcPct val="0"/>
              </a:spcBef>
            </a:pPr>
          </a:p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b="true" sz="230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Departure_time – time of departure </a:t>
            </a:r>
          </a:p>
          <a:p>
            <a:pPr algn="ctr">
              <a:lnSpc>
                <a:spcPts val="3227"/>
              </a:lnSpc>
              <a:spcBef>
                <a:spcPct val="0"/>
              </a:spcBef>
            </a:pPr>
          </a:p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b="true" sz="230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Arrival_time – time of arrival</a:t>
            </a:r>
          </a:p>
          <a:p>
            <a:pPr algn="ctr">
              <a:lnSpc>
                <a:spcPts val="3227"/>
              </a:lnSpc>
              <a:spcBef>
                <a:spcPct val="0"/>
              </a:spcBef>
            </a:pPr>
          </a:p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b="true" sz="230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Stops – number of stops (non-stop, one-stop, etc.)</a:t>
            </a:r>
          </a:p>
          <a:p>
            <a:pPr algn="ctr">
              <a:lnSpc>
                <a:spcPts val="3227"/>
              </a:lnSpc>
              <a:spcBef>
                <a:spcPct val="0"/>
              </a:spcBef>
            </a:pPr>
          </a:p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b="true" sz="230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 – travel class (economy / business)</a:t>
            </a:r>
          </a:p>
          <a:p>
            <a:pPr algn="ctr">
              <a:lnSpc>
                <a:spcPts val="3227"/>
              </a:lnSpc>
              <a:spcBef>
                <a:spcPct val="0"/>
              </a:spcBef>
            </a:pPr>
          </a:p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b="true" sz="230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Duration – total flight duration (hours)</a:t>
            </a:r>
          </a:p>
          <a:p>
            <a:pPr algn="ctr">
              <a:lnSpc>
                <a:spcPts val="3227"/>
              </a:lnSpc>
              <a:spcBef>
                <a:spcPct val="0"/>
              </a:spcBef>
            </a:pPr>
          </a:p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b="true" sz="230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Days_left – days left until departure</a:t>
            </a:r>
          </a:p>
          <a:p>
            <a:pPr algn="ctr">
              <a:lnSpc>
                <a:spcPts val="3227"/>
              </a:lnSpc>
              <a:spcBef>
                <a:spcPct val="0"/>
              </a:spcBef>
            </a:pPr>
          </a:p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b="true" sz="230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Price – ticket price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09421" y="520799"/>
            <a:ext cx="5331992" cy="8229600"/>
          </a:xfrm>
          <a:custGeom>
            <a:avLst/>
            <a:gdLst/>
            <a:ahLst/>
            <a:cxnLst/>
            <a:rect r="r" b="b" t="t" l="l"/>
            <a:pathLst>
              <a:path h="8229600" w="5331992">
                <a:moveTo>
                  <a:pt x="0" y="0"/>
                </a:moveTo>
                <a:lnTo>
                  <a:pt x="5331993" y="0"/>
                </a:lnTo>
                <a:lnTo>
                  <a:pt x="533199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45836" y="6479573"/>
            <a:ext cx="20733836" cy="4509609"/>
          </a:xfrm>
          <a:custGeom>
            <a:avLst/>
            <a:gdLst/>
            <a:ahLst/>
            <a:cxnLst/>
            <a:rect r="r" b="b" t="t" l="l"/>
            <a:pathLst>
              <a:path h="4509609" w="20733836">
                <a:moveTo>
                  <a:pt x="0" y="0"/>
                </a:moveTo>
                <a:lnTo>
                  <a:pt x="20733836" y="0"/>
                </a:lnTo>
                <a:lnTo>
                  <a:pt x="20733836" y="4509609"/>
                </a:lnTo>
                <a:lnTo>
                  <a:pt x="0" y="4509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13612" y="421595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111796" y="7391071"/>
            <a:ext cx="5176204" cy="3913862"/>
          </a:xfrm>
          <a:custGeom>
            <a:avLst/>
            <a:gdLst/>
            <a:ahLst/>
            <a:cxnLst/>
            <a:rect r="r" b="b" t="t" l="l"/>
            <a:pathLst>
              <a:path h="3913862" w="5176204">
                <a:moveTo>
                  <a:pt x="5176204" y="0"/>
                </a:moveTo>
                <a:lnTo>
                  <a:pt x="0" y="0"/>
                </a:lnTo>
                <a:lnTo>
                  <a:pt x="0" y="3913863"/>
                </a:lnTo>
                <a:lnTo>
                  <a:pt x="5176204" y="3913863"/>
                </a:lnTo>
                <a:lnTo>
                  <a:pt x="517620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70171" y="4033673"/>
            <a:ext cx="3523075" cy="3523075"/>
          </a:xfrm>
          <a:custGeom>
            <a:avLst/>
            <a:gdLst/>
            <a:ahLst/>
            <a:cxnLst/>
            <a:rect r="r" b="b" t="t" l="l"/>
            <a:pathLst>
              <a:path h="3523075" w="3523075">
                <a:moveTo>
                  <a:pt x="0" y="0"/>
                </a:moveTo>
                <a:lnTo>
                  <a:pt x="3523075" y="0"/>
                </a:lnTo>
                <a:lnTo>
                  <a:pt x="3523075" y="3523075"/>
                </a:lnTo>
                <a:lnTo>
                  <a:pt x="0" y="3523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04875"/>
            <a:ext cx="7935592" cy="97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22"/>
              </a:lnSpc>
              <a:spcBef>
                <a:spcPct val="0"/>
              </a:spcBef>
            </a:pPr>
            <a:r>
              <a:rPr lang="en-US" sz="5587">
                <a:solidFill>
                  <a:srgbClr val="00A8A6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KPI (Business Metrics)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260" y="2132282"/>
            <a:ext cx="11735502" cy="96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0"/>
              </a:lnSpc>
            </a:pPr>
            <a:r>
              <a:rPr lang="en-US" b="true" sz="2208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following Key Performance Indicators (KPIs) were designed to answer real business questions: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260" y="3251477"/>
            <a:ext cx="8629153" cy="50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5"/>
              </a:lnSpc>
            </a:pPr>
            <a:r>
              <a:rPr lang="en-US" b="true" sz="247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What is the average ticket price in the market?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9260" y="3797991"/>
            <a:ext cx="9954736" cy="50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5"/>
              </a:lnSpc>
            </a:pPr>
            <a:r>
              <a:rPr lang="en-US" b="true" sz="247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What is the minimum and maximum ticket price available?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260" y="4347439"/>
            <a:ext cx="9954736" cy="50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5"/>
              </a:lnSpc>
            </a:pPr>
            <a:r>
              <a:rPr lang="en-US" b="true" sz="247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How does pricing vary by airline?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9260" y="4849810"/>
            <a:ext cx="9954736" cy="50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5"/>
              </a:lnSpc>
            </a:pPr>
            <a:r>
              <a:rPr lang="en-US" b="true" sz="247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Which airlines have the highest market share?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9260" y="5399259"/>
            <a:ext cx="9954736" cy="50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5"/>
              </a:lnSpc>
            </a:pPr>
            <a:r>
              <a:rPr lang="en-US" b="true" sz="247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5. What is the ratio of non-stop vs connecting flights?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9260" y="5948707"/>
            <a:ext cx="9954736" cy="50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5"/>
              </a:lnSpc>
            </a:pPr>
            <a:r>
              <a:rPr lang="en-US" b="true" sz="247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6. What is the average flight duration?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9260" y="6498156"/>
            <a:ext cx="9954736" cy="50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5"/>
              </a:lnSpc>
            </a:pPr>
            <a:r>
              <a:rPr lang="en-US" b="true" sz="247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7. How do stops impact flight duration?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9260" y="7047201"/>
            <a:ext cx="9954736" cy="50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5"/>
              </a:lnSpc>
            </a:pPr>
            <a:r>
              <a:rPr lang="en-US" b="true" sz="247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8. How does departure time affect pricing?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9260" y="7596649"/>
            <a:ext cx="9954736" cy="50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5"/>
              </a:lnSpc>
            </a:pPr>
            <a:r>
              <a:rPr lang="en-US" b="true" sz="247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9. What is the cost per hour of travel (value-for-money)?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9260" y="8146098"/>
            <a:ext cx="9954736" cy="50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5"/>
              </a:lnSpc>
            </a:pPr>
            <a:r>
              <a:rPr lang="en-US" b="true" sz="247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10. How do refundability and meals affect ticket pricing?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151">
            <a:off x="6859820" y="5490111"/>
            <a:ext cx="12683659" cy="6373539"/>
          </a:xfrm>
          <a:custGeom>
            <a:avLst/>
            <a:gdLst/>
            <a:ahLst/>
            <a:cxnLst/>
            <a:rect r="r" b="b" t="t" l="l"/>
            <a:pathLst>
              <a:path h="6373539" w="12683659">
                <a:moveTo>
                  <a:pt x="0" y="0"/>
                </a:moveTo>
                <a:lnTo>
                  <a:pt x="12683660" y="0"/>
                </a:lnTo>
                <a:lnTo>
                  <a:pt x="12683660" y="6373539"/>
                </a:lnTo>
                <a:lnTo>
                  <a:pt x="0" y="6373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24293" y="5807081"/>
            <a:ext cx="3635007" cy="4912172"/>
          </a:xfrm>
          <a:custGeom>
            <a:avLst/>
            <a:gdLst/>
            <a:ahLst/>
            <a:cxnLst/>
            <a:rect r="r" b="b" t="t" l="l"/>
            <a:pathLst>
              <a:path h="4912172" w="3635007">
                <a:moveTo>
                  <a:pt x="0" y="0"/>
                </a:moveTo>
                <a:lnTo>
                  <a:pt x="3635007" y="0"/>
                </a:lnTo>
                <a:lnTo>
                  <a:pt x="3635007" y="4912172"/>
                </a:lnTo>
                <a:lnTo>
                  <a:pt x="0" y="491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495" y="7156204"/>
            <a:ext cx="3247436" cy="1757675"/>
          </a:xfrm>
          <a:custGeom>
            <a:avLst/>
            <a:gdLst/>
            <a:ahLst/>
            <a:cxnLst/>
            <a:rect r="r" b="b" t="t" l="l"/>
            <a:pathLst>
              <a:path h="1757675" w="3247436">
                <a:moveTo>
                  <a:pt x="0" y="0"/>
                </a:moveTo>
                <a:lnTo>
                  <a:pt x="3247437" y="0"/>
                </a:lnTo>
                <a:lnTo>
                  <a:pt x="3247437" y="1757675"/>
                </a:lnTo>
                <a:lnTo>
                  <a:pt x="0" y="1757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19205" y="7061040"/>
            <a:ext cx="1852839" cy="1852839"/>
          </a:xfrm>
          <a:custGeom>
            <a:avLst/>
            <a:gdLst/>
            <a:ahLst/>
            <a:cxnLst/>
            <a:rect r="r" b="b" t="t" l="l"/>
            <a:pathLst>
              <a:path h="1852839" w="1852839">
                <a:moveTo>
                  <a:pt x="0" y="0"/>
                </a:moveTo>
                <a:lnTo>
                  <a:pt x="1852839" y="0"/>
                </a:lnTo>
                <a:lnTo>
                  <a:pt x="1852839" y="1852839"/>
                </a:lnTo>
                <a:lnTo>
                  <a:pt x="0" y="1852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62309" y="0"/>
            <a:ext cx="125691" cy="15240"/>
          </a:xfrm>
          <a:custGeom>
            <a:avLst/>
            <a:gdLst/>
            <a:ahLst/>
            <a:cxnLst/>
            <a:rect r="r" b="b" t="t" l="l"/>
            <a:pathLst>
              <a:path h="15240" w="125691">
                <a:moveTo>
                  <a:pt x="0" y="0"/>
                </a:moveTo>
                <a:lnTo>
                  <a:pt x="125691" y="0"/>
                </a:lnTo>
                <a:lnTo>
                  <a:pt x="125691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04875"/>
            <a:ext cx="5855907" cy="107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29"/>
              </a:lnSpc>
              <a:spcBef>
                <a:spcPct val="0"/>
              </a:spcBef>
            </a:pPr>
            <a:r>
              <a:rPr lang="en-US" b="true" sz="6306" i="true">
                <a:solidFill>
                  <a:srgbClr val="00A8A6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Project Process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9884" y="2251122"/>
            <a:ext cx="4115062" cy="56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71"/>
              </a:lnSpc>
            </a:pPr>
            <a:r>
              <a:rPr lang="en-US" b="true" sz="2731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1: Data Cleaning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5603" y="2935203"/>
            <a:ext cx="5469004" cy="127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3"/>
              </a:lnSpc>
            </a:pP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Checked and removed duplicate rows</a:t>
            </a:r>
          </a:p>
          <a:p>
            <a:pPr algn="just">
              <a:lnSpc>
                <a:spcPts val="3473"/>
              </a:lnSpc>
            </a:pP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Handled missing values</a:t>
            </a:r>
          </a:p>
          <a:p>
            <a:pPr algn="just" marL="0" indent="0" lvl="0">
              <a:lnSpc>
                <a:spcPts val="3473"/>
              </a:lnSpc>
            </a:pP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Validated clean dataset (0 nulls, 0 duplicates)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9375" y="4547060"/>
            <a:ext cx="5278681" cy="56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71"/>
              </a:lnSpc>
            </a:pPr>
            <a:r>
              <a:rPr lang="en-US" b="true" sz="2731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2: Feature Engineering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5603" y="5220345"/>
            <a:ext cx="5469004" cy="171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3"/>
              </a:lnSpc>
            </a:pPr>
            <a:r>
              <a:rPr lang="en-US" sz="1908" b="true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Refundable Logic</a:t>
            </a:r>
          </a:p>
          <a:p>
            <a:pPr algn="just">
              <a:lnSpc>
                <a:spcPts val="3473"/>
              </a:lnSpc>
            </a:pP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Ticket is refundable </a:t>
            </a:r>
            <a:r>
              <a:rPr lang="en-US" sz="1908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if days_left &gt; 3</a:t>
            </a:r>
          </a:p>
          <a:p>
            <a:pPr algn="just">
              <a:lnSpc>
                <a:spcPts val="3473"/>
              </a:lnSpc>
            </a:pPr>
            <a:r>
              <a:rPr lang="en-US" sz="1908" b="true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Pre-booked Meal Logic</a:t>
            </a:r>
          </a:p>
          <a:p>
            <a:pPr algn="just" marL="0" indent="0" lvl="0">
              <a:lnSpc>
                <a:spcPts val="3473"/>
              </a:lnSpc>
            </a:pP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Meal included for </a:t>
            </a:r>
            <a:r>
              <a:rPr lang="en-US" b="true" sz="1908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night &amp; afternoon flights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96383" y="2233495"/>
            <a:ext cx="6644669" cy="56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71"/>
              </a:lnSpc>
            </a:pPr>
            <a:r>
              <a:rPr lang="en-US" b="true" sz="2731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3: KPI Computation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5687" y="2935203"/>
            <a:ext cx="6076109" cy="84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3"/>
              </a:lnSpc>
            </a:pP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Aggregations using </a:t>
            </a:r>
            <a:r>
              <a:rPr lang="en-US" sz="1908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groupby, mean, value_counts</a:t>
            </a:r>
          </a:p>
          <a:p>
            <a:pPr algn="just" marL="0" indent="0" lvl="0">
              <a:lnSpc>
                <a:spcPts val="3473"/>
              </a:lnSpc>
            </a:pP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Pricing, duration, and value metrics calculated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6383" y="4061285"/>
            <a:ext cx="6644669" cy="56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71"/>
              </a:lnSpc>
            </a:pPr>
            <a:r>
              <a:rPr lang="en-US" b="true" sz="2731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4: Visualization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64943" y="4721897"/>
            <a:ext cx="6076109" cy="127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3"/>
              </a:lnSpc>
            </a:pP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Built </a:t>
            </a:r>
            <a:r>
              <a:rPr lang="en-US" sz="1908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two non-scrollable KPI dashboards</a:t>
            </a:r>
          </a:p>
          <a:p>
            <a:pPr algn="just">
              <a:lnSpc>
                <a:spcPts val="3473"/>
              </a:lnSpc>
            </a:pP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Us</a:t>
            </a: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08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matplotlib subplots</a:t>
            </a:r>
          </a:p>
          <a:p>
            <a:pPr algn="just" marL="0" indent="0" lvl="0">
              <a:lnSpc>
                <a:spcPts val="3473"/>
              </a:lnSpc>
            </a:pPr>
            <a:r>
              <a:rPr lang="en-US" sz="1908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Business-focused layout with clear labeling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43328" y="5143500"/>
            <a:ext cx="5815972" cy="4114800"/>
          </a:xfrm>
          <a:custGeom>
            <a:avLst/>
            <a:gdLst/>
            <a:ahLst/>
            <a:cxnLst/>
            <a:rect r="r" b="b" t="t" l="l"/>
            <a:pathLst>
              <a:path h="4114800" w="5815972">
                <a:moveTo>
                  <a:pt x="0" y="0"/>
                </a:moveTo>
                <a:lnTo>
                  <a:pt x="5815972" y="0"/>
                </a:lnTo>
                <a:lnTo>
                  <a:pt x="5815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0518" y="3253875"/>
            <a:ext cx="7188782" cy="4762568"/>
          </a:xfrm>
          <a:custGeom>
            <a:avLst/>
            <a:gdLst/>
            <a:ahLst/>
            <a:cxnLst/>
            <a:rect r="r" b="b" t="t" l="l"/>
            <a:pathLst>
              <a:path h="4762568" w="7188782">
                <a:moveTo>
                  <a:pt x="0" y="0"/>
                </a:moveTo>
                <a:lnTo>
                  <a:pt x="7188782" y="0"/>
                </a:lnTo>
                <a:lnTo>
                  <a:pt x="7188782" y="4762569"/>
                </a:lnTo>
                <a:lnTo>
                  <a:pt x="0" y="4762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4400"/>
            <a:ext cx="7980388" cy="97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60"/>
              </a:lnSpc>
              <a:spcBef>
                <a:spcPct val="0"/>
              </a:spcBef>
            </a:pPr>
            <a:r>
              <a:rPr lang="en-US" sz="5686">
                <a:solidFill>
                  <a:srgbClr val="00A8A6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Dashboard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8925" y="2188631"/>
            <a:ext cx="6293654" cy="61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7"/>
              </a:lnSpc>
            </a:pPr>
            <a:r>
              <a:rPr lang="en-US" b="true" sz="2921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 1 – Market &amp; Pricing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9248" y="2896370"/>
            <a:ext cx="4651825" cy="32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5"/>
              </a:lnSpc>
            </a:pPr>
            <a:r>
              <a:rPr lang="en-US" sz="23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Average ticket price by airline</a:t>
            </a:r>
          </a:p>
          <a:p>
            <a:pPr algn="just">
              <a:lnSpc>
                <a:spcPts val="4345"/>
              </a:lnSpc>
            </a:pPr>
            <a:r>
              <a:rPr lang="en-US" sz="23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Number of flights per airline</a:t>
            </a:r>
          </a:p>
          <a:p>
            <a:pPr algn="just">
              <a:lnSpc>
                <a:spcPts val="4345"/>
              </a:lnSpc>
            </a:pPr>
            <a:r>
              <a:rPr lang="en-US" sz="23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Ticket price distribution</a:t>
            </a:r>
          </a:p>
          <a:p>
            <a:pPr algn="just">
              <a:lnSpc>
                <a:spcPts val="4345"/>
              </a:lnSpc>
            </a:pPr>
            <a:r>
              <a:rPr lang="en-US" sz="23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Non-stop vs one-stop ratio</a:t>
            </a:r>
          </a:p>
          <a:p>
            <a:pPr algn="just">
              <a:lnSpc>
                <a:spcPts val="4345"/>
              </a:lnSpc>
            </a:pPr>
            <a:r>
              <a:rPr lang="en-US" sz="23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Duration vs price analysis</a:t>
            </a:r>
          </a:p>
          <a:p>
            <a:pPr algn="just" marL="0" indent="0" lvl="0">
              <a:lnSpc>
                <a:spcPts val="4345"/>
              </a:lnSpc>
            </a:pPr>
            <a:r>
              <a:rPr lang="en-US" sz="23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Cost per hour of travel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334" y="6301966"/>
            <a:ext cx="6293654" cy="61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7"/>
              </a:lnSpc>
            </a:pPr>
            <a:r>
              <a:rPr lang="en-US" b="true" sz="2921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 2 – Policy &amp; Behavior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57843" y="7054050"/>
            <a:ext cx="9741190" cy="2677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5"/>
              </a:lnSpc>
            </a:pPr>
            <a:r>
              <a:rPr lang="en-US" sz="23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Price by class</a:t>
            </a:r>
          </a:p>
          <a:p>
            <a:pPr algn="just">
              <a:lnSpc>
                <a:spcPts val="4345"/>
              </a:lnSpc>
            </a:pPr>
            <a:r>
              <a:rPr lang="en-US" sz="23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Price by stops</a:t>
            </a:r>
          </a:p>
          <a:p>
            <a:pPr algn="just">
              <a:lnSpc>
                <a:spcPts val="4345"/>
              </a:lnSpc>
            </a:pPr>
            <a:r>
              <a:rPr lang="en-US" sz="23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Refundable vs non-refundable tickets</a:t>
            </a:r>
          </a:p>
          <a:p>
            <a:pPr algn="just">
              <a:lnSpc>
                <a:spcPts val="4345"/>
              </a:lnSpc>
            </a:pPr>
            <a:r>
              <a:rPr lang="en-US" sz="23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Pre-booked meal vs pricing</a:t>
            </a:r>
          </a:p>
          <a:p>
            <a:pPr algn="just" marL="0" indent="0" lvl="0">
              <a:lnSpc>
                <a:spcPts val="4345"/>
              </a:lnSpc>
            </a:pPr>
            <a:r>
              <a:rPr lang="en-US" sz="2387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Booking window vs price behavior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9451" y="2186494"/>
            <a:ext cx="15848073" cy="7253061"/>
            <a:chOff x="0" y="0"/>
            <a:chExt cx="2358860" cy="1079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8860" cy="1079561"/>
            </a:xfrm>
            <a:custGeom>
              <a:avLst/>
              <a:gdLst/>
              <a:ahLst/>
              <a:cxnLst/>
              <a:rect r="r" b="b" t="t" l="l"/>
              <a:pathLst>
                <a:path h="1079561" w="2358860">
                  <a:moveTo>
                    <a:pt x="24914" y="0"/>
                  </a:moveTo>
                  <a:lnTo>
                    <a:pt x="2333946" y="0"/>
                  </a:lnTo>
                  <a:cubicBezTo>
                    <a:pt x="2340553" y="0"/>
                    <a:pt x="2346890" y="2625"/>
                    <a:pt x="2351563" y="7297"/>
                  </a:cubicBezTo>
                  <a:cubicBezTo>
                    <a:pt x="2356235" y="11969"/>
                    <a:pt x="2358860" y="18306"/>
                    <a:pt x="2358860" y="24914"/>
                  </a:cubicBezTo>
                  <a:lnTo>
                    <a:pt x="2358860" y="1054647"/>
                  </a:lnTo>
                  <a:cubicBezTo>
                    <a:pt x="2358860" y="1061254"/>
                    <a:pt x="2356235" y="1067591"/>
                    <a:pt x="2351563" y="1072264"/>
                  </a:cubicBezTo>
                  <a:cubicBezTo>
                    <a:pt x="2346890" y="1076936"/>
                    <a:pt x="2340553" y="1079561"/>
                    <a:pt x="2333946" y="1079561"/>
                  </a:cubicBezTo>
                  <a:lnTo>
                    <a:pt x="24914" y="1079561"/>
                  </a:lnTo>
                  <a:cubicBezTo>
                    <a:pt x="18306" y="1079561"/>
                    <a:pt x="11969" y="1076936"/>
                    <a:pt x="7297" y="1072264"/>
                  </a:cubicBezTo>
                  <a:cubicBezTo>
                    <a:pt x="2625" y="1067591"/>
                    <a:pt x="0" y="1061254"/>
                    <a:pt x="0" y="1054647"/>
                  </a:cubicBezTo>
                  <a:lnTo>
                    <a:pt x="0" y="24914"/>
                  </a:lnTo>
                  <a:cubicBezTo>
                    <a:pt x="0" y="18306"/>
                    <a:pt x="2625" y="11969"/>
                    <a:pt x="7297" y="7297"/>
                  </a:cubicBezTo>
                  <a:cubicBezTo>
                    <a:pt x="11969" y="2625"/>
                    <a:pt x="18306" y="0"/>
                    <a:pt x="24914" y="0"/>
                  </a:cubicBezTo>
                  <a:close/>
                </a:path>
              </a:pathLst>
            </a:custGeom>
            <a:solidFill>
              <a:srgbClr val="FFF0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58860" cy="112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26552" y="2863842"/>
            <a:ext cx="14632280" cy="580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786" indent="-297393" lvl="1">
              <a:lnSpc>
                <a:spcPts val="3856"/>
              </a:lnSpc>
              <a:buFont typeface="Arial"/>
              <a:buChar char="•"/>
            </a:pPr>
            <a:r>
              <a:rPr lang="en-US" sz="2754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Business class flights are significantly more expensive but offer better value-per-hour</a:t>
            </a:r>
          </a:p>
          <a:p>
            <a:pPr algn="l">
              <a:lnSpc>
                <a:spcPts val="3856"/>
              </a:lnSpc>
            </a:pPr>
          </a:p>
          <a:p>
            <a:pPr algn="l" marL="594786" indent="-297393" lvl="1">
              <a:lnSpc>
                <a:spcPts val="3856"/>
              </a:lnSpc>
              <a:buFont typeface="Arial"/>
              <a:buChar char="•"/>
            </a:pPr>
            <a:r>
              <a:rPr lang="en-US" sz="2754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Non-stop flights dominate customer preference due to time efficiency</a:t>
            </a:r>
          </a:p>
          <a:p>
            <a:pPr algn="l">
              <a:lnSpc>
                <a:spcPts val="3856"/>
              </a:lnSpc>
            </a:pPr>
          </a:p>
          <a:p>
            <a:pPr algn="l" marL="594786" indent="-297393" lvl="1">
              <a:lnSpc>
                <a:spcPts val="3856"/>
              </a:lnSpc>
              <a:buFont typeface="Arial"/>
              <a:buChar char="•"/>
            </a:pPr>
            <a:r>
              <a:rPr lang="en-US" sz="2754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Tickets booked earlier (</a:t>
            </a:r>
            <a:r>
              <a:rPr lang="en-US" sz="2754">
                <a:solidFill>
                  <a:srgbClr val="FF3131"/>
                </a:solidFill>
                <a:latin typeface="Open Sans"/>
                <a:ea typeface="Open Sans"/>
                <a:cs typeface="Open Sans"/>
                <a:sym typeface="Open Sans"/>
              </a:rPr>
              <a:t>higher days_left</a:t>
            </a:r>
            <a:r>
              <a:rPr lang="en-US" sz="2754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) tend to be cheaper and refundable</a:t>
            </a:r>
          </a:p>
          <a:p>
            <a:pPr algn="l">
              <a:lnSpc>
                <a:spcPts val="3856"/>
              </a:lnSpc>
            </a:pPr>
          </a:p>
          <a:p>
            <a:pPr algn="l" marL="594786" indent="-297393" lvl="1">
              <a:lnSpc>
                <a:spcPts val="3856"/>
              </a:lnSpc>
              <a:buFont typeface="Arial"/>
              <a:buChar char="•"/>
            </a:pPr>
            <a:r>
              <a:rPr lang="en-US" sz="2754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Night and afternoon flights commonly include pre-booked meals</a:t>
            </a:r>
          </a:p>
          <a:p>
            <a:pPr algn="l">
              <a:lnSpc>
                <a:spcPts val="3856"/>
              </a:lnSpc>
            </a:pPr>
          </a:p>
          <a:p>
            <a:pPr algn="l" marL="594786" indent="-297393" lvl="1">
              <a:lnSpc>
                <a:spcPts val="3856"/>
              </a:lnSpc>
              <a:buFont typeface="Arial"/>
              <a:buChar char="•"/>
            </a:pPr>
            <a:r>
              <a:rPr lang="en-US" sz="2754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Certain airlines consistently provide better value-for-money</a:t>
            </a:r>
          </a:p>
          <a:p>
            <a:pPr algn="l">
              <a:lnSpc>
                <a:spcPts val="3856"/>
              </a:lnSpc>
            </a:pPr>
          </a:p>
          <a:p>
            <a:pPr algn="l" marL="594786" indent="-297393" lvl="1">
              <a:lnSpc>
                <a:spcPts val="3856"/>
              </a:lnSpc>
              <a:buFont typeface="Arial"/>
              <a:buChar char="•"/>
            </a:pPr>
            <a:r>
              <a:rPr lang="en-US" sz="2754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Stops increase duration disproportionately compared to price savings</a:t>
            </a:r>
          </a:p>
          <a:p>
            <a:pPr algn="l">
              <a:lnSpc>
                <a:spcPts val="3856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21113" y="6905631"/>
            <a:ext cx="4621451" cy="3119480"/>
          </a:xfrm>
          <a:custGeom>
            <a:avLst/>
            <a:gdLst/>
            <a:ahLst/>
            <a:cxnLst/>
            <a:rect r="r" b="b" t="t" l="l"/>
            <a:pathLst>
              <a:path h="3119480" w="4621451">
                <a:moveTo>
                  <a:pt x="0" y="0"/>
                </a:moveTo>
                <a:lnTo>
                  <a:pt x="4621452" y="0"/>
                </a:lnTo>
                <a:lnTo>
                  <a:pt x="4621452" y="3119479"/>
                </a:lnTo>
                <a:lnTo>
                  <a:pt x="0" y="3119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77302"/>
            <a:ext cx="8115300" cy="10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00A8A6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Key Project Insights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32122" y="2267624"/>
            <a:ext cx="5252418" cy="3420637"/>
          </a:xfrm>
          <a:custGeom>
            <a:avLst/>
            <a:gdLst/>
            <a:ahLst/>
            <a:cxnLst/>
            <a:rect r="r" b="b" t="t" l="l"/>
            <a:pathLst>
              <a:path h="3420637" w="5252418">
                <a:moveTo>
                  <a:pt x="0" y="0"/>
                </a:moveTo>
                <a:lnTo>
                  <a:pt x="5252418" y="0"/>
                </a:lnTo>
                <a:lnTo>
                  <a:pt x="5252418" y="3420637"/>
                </a:lnTo>
                <a:lnTo>
                  <a:pt x="0" y="3420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8612" y="6843868"/>
            <a:ext cx="4528394" cy="2920814"/>
          </a:xfrm>
          <a:custGeom>
            <a:avLst/>
            <a:gdLst/>
            <a:ahLst/>
            <a:cxnLst/>
            <a:rect r="r" b="b" t="t" l="l"/>
            <a:pathLst>
              <a:path h="2920814" w="4528394">
                <a:moveTo>
                  <a:pt x="0" y="0"/>
                </a:moveTo>
                <a:lnTo>
                  <a:pt x="4528394" y="0"/>
                </a:lnTo>
                <a:lnTo>
                  <a:pt x="4528394" y="2920814"/>
                </a:lnTo>
                <a:lnTo>
                  <a:pt x="0" y="2920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4400"/>
            <a:ext cx="4843895" cy="103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39"/>
              </a:lnSpc>
              <a:spcBef>
                <a:spcPct val="0"/>
              </a:spcBef>
            </a:pPr>
            <a:r>
              <a:rPr lang="en-US" b="true" sz="6099">
                <a:solidFill>
                  <a:srgbClr val="00A8A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786" y="2234788"/>
            <a:ext cx="10155438" cy="405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4"/>
              </a:lnSpc>
              <a:spcBef>
                <a:spcPct val="0"/>
              </a:spcBef>
            </a:pPr>
            <a:r>
              <a:rPr lang="en-US" b="true" sz="257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This project successfully demonstrates how raw airline data can be transformed into actionable business insights using Python.</a:t>
            </a:r>
          </a:p>
          <a:p>
            <a:pPr algn="l">
              <a:lnSpc>
                <a:spcPts val="4694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showcases:</a:t>
            </a:r>
          </a:p>
          <a:p>
            <a:pPr algn="l">
              <a:lnSpc>
                <a:spcPts val="4694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Strong data cleaning &amp; preprocessing skills</a:t>
            </a:r>
          </a:p>
          <a:p>
            <a:pPr algn="l">
              <a:lnSpc>
                <a:spcPts val="4694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KPI-driven analytical thinking</a:t>
            </a:r>
          </a:p>
          <a:p>
            <a:pPr algn="l">
              <a:lnSpc>
                <a:spcPts val="4694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Business-oriented feature engineering</a:t>
            </a:r>
          </a:p>
          <a:p>
            <a:pPr algn="l">
              <a:lnSpc>
                <a:spcPts val="4694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Professional dashboard creation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22418" y="6196021"/>
            <a:ext cx="8661946" cy="308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8"/>
              </a:lnSpc>
              <a:spcBef>
                <a:spcPct val="0"/>
              </a:spcBef>
            </a:pPr>
            <a:r>
              <a:rPr lang="en-US" b="true" sz="3328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analysis can support:</a:t>
            </a:r>
          </a:p>
          <a:p>
            <a:pPr algn="ctr">
              <a:lnSpc>
                <a:spcPts val="6058"/>
              </a:lnSpc>
              <a:spcBef>
                <a:spcPct val="0"/>
              </a:spcBef>
            </a:pPr>
            <a:r>
              <a:rPr lang="en-US" sz="332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Pricing strategy decisions</a:t>
            </a:r>
          </a:p>
          <a:p>
            <a:pPr algn="ctr">
              <a:lnSpc>
                <a:spcPts val="6058"/>
              </a:lnSpc>
              <a:spcBef>
                <a:spcPct val="0"/>
              </a:spcBef>
            </a:pPr>
            <a:r>
              <a:rPr lang="en-US" sz="332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Airline competitiveness studies</a:t>
            </a:r>
          </a:p>
          <a:p>
            <a:pPr algn="ctr">
              <a:lnSpc>
                <a:spcPts val="6058"/>
              </a:lnSpc>
              <a:spcBef>
                <a:spcPct val="0"/>
              </a:spcBef>
            </a:pPr>
            <a:r>
              <a:rPr lang="en-US" sz="332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Customer value and convenience evaluation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47098"/>
            <a:ext cx="16230600" cy="5619024"/>
            <a:chOff x="0" y="0"/>
            <a:chExt cx="2674836" cy="926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4837" cy="926027"/>
            </a:xfrm>
            <a:custGeom>
              <a:avLst/>
              <a:gdLst/>
              <a:ahLst/>
              <a:cxnLst/>
              <a:rect r="r" b="b" t="t" l="l"/>
              <a:pathLst>
                <a:path h="926027" w="2674837">
                  <a:moveTo>
                    <a:pt x="10971" y="0"/>
                  </a:moveTo>
                  <a:lnTo>
                    <a:pt x="2663866" y="0"/>
                  </a:lnTo>
                  <a:cubicBezTo>
                    <a:pt x="2669925" y="0"/>
                    <a:pt x="2674837" y="4912"/>
                    <a:pt x="2674837" y="10971"/>
                  </a:cubicBezTo>
                  <a:lnTo>
                    <a:pt x="2674837" y="915056"/>
                  </a:lnTo>
                  <a:cubicBezTo>
                    <a:pt x="2674837" y="921115"/>
                    <a:pt x="2669925" y="926027"/>
                    <a:pt x="2663866" y="926027"/>
                  </a:cubicBezTo>
                  <a:lnTo>
                    <a:pt x="10971" y="926027"/>
                  </a:lnTo>
                  <a:cubicBezTo>
                    <a:pt x="4912" y="926027"/>
                    <a:pt x="0" y="921115"/>
                    <a:pt x="0" y="915056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6223" r="0" b="-46223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-491981">
            <a:off x="12535776" y="324284"/>
            <a:ext cx="5250984" cy="7405234"/>
          </a:xfrm>
          <a:custGeom>
            <a:avLst/>
            <a:gdLst/>
            <a:ahLst/>
            <a:cxnLst/>
            <a:rect r="r" b="b" t="t" l="l"/>
            <a:pathLst>
              <a:path h="7405234" w="5250984">
                <a:moveTo>
                  <a:pt x="0" y="0"/>
                </a:moveTo>
                <a:lnTo>
                  <a:pt x="5250983" y="0"/>
                </a:lnTo>
                <a:lnTo>
                  <a:pt x="5250983" y="7405233"/>
                </a:lnTo>
                <a:lnTo>
                  <a:pt x="0" y="7405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14400"/>
            <a:ext cx="4843895" cy="102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00A8A6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8162309" y="0"/>
            <a:ext cx="125691" cy="15240"/>
          </a:xfrm>
          <a:custGeom>
            <a:avLst/>
            <a:gdLst/>
            <a:ahLst/>
            <a:cxnLst/>
            <a:rect r="r" b="b" t="t" l="l"/>
            <a:pathLst>
              <a:path h="15240" w="125691">
                <a:moveTo>
                  <a:pt x="0" y="0"/>
                </a:moveTo>
                <a:lnTo>
                  <a:pt x="125691" y="0"/>
                </a:lnTo>
                <a:lnTo>
                  <a:pt x="125691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DAG9iY_mSUQ</dc:identifier>
  <dcterms:modified xsi:type="dcterms:W3CDTF">2011-08-01T06:04:30Z</dcterms:modified>
  <cp:revision>1</cp:revision>
  <dc:title>l</dc:title>
</cp:coreProperties>
</file>